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8" r:id="rId4"/>
    <p:sldId id="279" r:id="rId5"/>
    <p:sldId id="277" r:id="rId6"/>
    <p:sldId id="280" r:id="rId7"/>
    <p:sldId id="281" r:id="rId8"/>
    <p:sldId id="282" r:id="rId9"/>
    <p:sldId id="283" r:id="rId10"/>
    <p:sldId id="284" r:id="rId11"/>
    <p:sldId id="285" r:id="rId12"/>
    <p:sldId id="286" r:id="rId13"/>
    <p:sldId id="287" r:id="rId14"/>
    <p:sldId id="288" r:id="rId15"/>
    <p:sldId id="289" r:id="rId16"/>
    <p:sldId id="270" r:id="rId17"/>
    <p:sldId id="290" r:id="rId18"/>
    <p:sldId id="291" r:id="rId19"/>
    <p:sldId id="293" r:id="rId20"/>
    <p:sldId id="274" r:id="rId21"/>
    <p:sldId id="292" r:id="rId22"/>
    <p:sldId id="294" r:id="rId23"/>
    <p:sldId id="295" r:id="rId24"/>
    <p:sldId id="29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4660"/>
  </p:normalViewPr>
  <p:slideViewPr>
    <p:cSldViewPr>
      <p:cViewPr>
        <p:scale>
          <a:sx n="76" d="100"/>
          <a:sy n="76" d="100"/>
        </p:scale>
        <p:origin x="-1194"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29EFC-C03E-4C53-A326-E6564787FC27}"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200651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29EFC-C03E-4C53-A326-E6564787FC27}"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350060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29EFC-C03E-4C53-A326-E6564787FC27}"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340391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229EFC-C03E-4C53-A326-E6564787FC27}"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229299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229EFC-C03E-4C53-A326-E6564787FC27}" type="datetimeFigureOut">
              <a:rPr lang="en-US" smtClean="0"/>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3547914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229EFC-C03E-4C53-A326-E6564787FC27}"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23948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229EFC-C03E-4C53-A326-E6564787FC27}" type="datetimeFigureOut">
              <a:rPr lang="en-US" smtClean="0"/>
              <a:t>4/2/2018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169395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229EFC-C03E-4C53-A326-E6564787FC27}" type="datetimeFigureOut">
              <a:rPr lang="en-US" smtClean="0"/>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42658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29EFC-C03E-4C53-A326-E6564787FC27}" type="datetimeFigureOut">
              <a:rPr lang="en-US" smtClean="0"/>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152858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29EFC-C03E-4C53-A326-E6564787FC27}"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429018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229EFC-C03E-4C53-A326-E6564787FC27}" type="datetimeFigureOut">
              <a:rPr lang="en-US" smtClean="0"/>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A44E11-9EBA-4837-84C6-7FD451E21E07}" type="slidenum">
              <a:rPr lang="en-US" smtClean="0"/>
              <a:t>‹#›</a:t>
            </a:fld>
            <a:endParaRPr lang="en-US"/>
          </a:p>
        </p:txBody>
      </p:sp>
    </p:spTree>
    <p:extLst>
      <p:ext uri="{BB962C8B-B14F-4D97-AF65-F5344CB8AC3E}">
        <p14:creationId xmlns:p14="http://schemas.microsoft.com/office/powerpoint/2010/main" val="201569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29EFC-C03E-4C53-A326-E6564787FC27}" type="datetimeFigureOut">
              <a:rPr lang="en-US" smtClean="0"/>
              <a:t>4/2/2018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44E11-9EBA-4837-84C6-7FD451E21E07}" type="slidenum">
              <a:rPr lang="en-US" smtClean="0"/>
              <a:t>‹#›</a:t>
            </a:fld>
            <a:endParaRPr lang="en-US"/>
          </a:p>
        </p:txBody>
      </p:sp>
    </p:spTree>
    <p:extLst>
      <p:ext uri="{BB962C8B-B14F-4D97-AF65-F5344CB8AC3E}">
        <p14:creationId xmlns:p14="http://schemas.microsoft.com/office/powerpoint/2010/main" val="205120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976664"/>
          </a:xfrm>
        </p:spPr>
        <p:txBody>
          <a:bodyPr>
            <a:noAutofit/>
          </a:bodyPr>
          <a:lstStyle/>
          <a:p>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Chào Mừng Đến Với Bài Giới Thiệu Chuyến Thực Tế Sinh Học </a:t>
            </a:r>
            <a:b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Về Vườn Rau Trà Quế - Hội An</a:t>
            </a:r>
            <a:b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Ngày thực hiện : 29/03/2018 </a:t>
            </a:r>
            <a:b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4000" b="1" i="1" dirty="0">
                <a:effectLst>
                  <a:outerShdw blurRad="38100" dist="38100" dir="2700000" algn="tl">
                    <a:srgbClr val="000000">
                      <a:alpha val="43137"/>
                    </a:srgbClr>
                  </a:outerShdw>
                </a:effectLst>
                <a:latin typeface="Times New Roman" pitchFamily="18" charset="0"/>
                <a:cs typeface="Times New Roman" pitchFamily="18" charset="0"/>
              </a:rPr>
              <a:t/>
            </a:r>
            <a:br>
              <a:rPr lang="en-US" sz="4000" b="1" i="1" dirty="0">
                <a:effectLst>
                  <a:outerShdw blurRad="38100" dist="38100" dir="2700000" algn="tl">
                    <a:srgbClr val="000000">
                      <a:alpha val="43137"/>
                    </a:srgbClr>
                  </a:outerShdw>
                </a:effectLst>
                <a:latin typeface="Times New Roman" pitchFamily="18" charset="0"/>
                <a:cs typeface="Times New Roman" pitchFamily="18" charset="0"/>
              </a:rPr>
            </a:br>
            <a:r>
              <a:rPr lang="en-US" sz="4000" b="1" i="1" dirty="0" smtClean="0">
                <a:effectLst>
                  <a:outerShdw blurRad="38100" dist="38100" dir="2700000" algn="tl">
                    <a:srgbClr val="000000">
                      <a:alpha val="43137"/>
                    </a:srgbClr>
                  </a:outerShdw>
                </a:effectLst>
                <a:latin typeface="Times New Roman" pitchFamily="18" charset="0"/>
                <a:cs typeface="Times New Roman" pitchFamily="18" charset="0"/>
              </a:rPr>
              <a:t>Nhóm thực hiện: 11/1</a:t>
            </a:r>
            <a:endParaRPr lang="en-US" sz="4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897900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76672"/>
            <a:ext cx="8229600" cy="5649491"/>
          </a:xfrm>
        </p:spPr>
        <p:txBody>
          <a:bodyPr/>
          <a:lstStyle/>
          <a:p>
            <a:pPr marL="0" indent="0">
              <a:buNone/>
            </a:pPr>
            <a:r>
              <a:rPr lang="en-US" smtClean="0">
                <a:latin typeface="Times New Roman" pitchFamily="18" charset="0"/>
                <a:cs typeface="Times New Roman" pitchFamily="18" charset="0"/>
              </a:rPr>
              <a:t>Sau khi giới thiệu về quy trình trồng rau sạch, bác hướng dẫn chúng tôi về kỹ thuật làm đất để trồng rau:</a:t>
            </a:r>
          </a:p>
          <a:p>
            <a:pPr marL="0" indent="0">
              <a:buNone/>
            </a:pPr>
            <a:r>
              <a:rPr lang="en-US" smtClean="0">
                <a:latin typeface="Times New Roman" pitchFamily="18" charset="0"/>
                <a:cs typeface="Times New Roman" pitchFamily="18" charset="0"/>
              </a:rPr>
              <a:t>- Bước 1: Chọn đất</a:t>
            </a:r>
          </a:p>
          <a:p>
            <a:pPr marL="0" indent="0">
              <a:buNone/>
            </a:pPr>
            <a:r>
              <a:rPr lang="en-US" smtClean="0">
                <a:latin typeface="Times New Roman" pitchFamily="18" charset="0"/>
                <a:cs typeface="Times New Roman" pitchFamily="18" charset="0"/>
              </a:rPr>
              <a:t>+ Đất phải tơi xốp</a:t>
            </a:r>
          </a:p>
          <a:p>
            <a:pPr marL="0" indent="0">
              <a:buNone/>
            </a:pPr>
            <a:r>
              <a:rPr lang="en-US" smtClean="0">
                <a:latin typeface="Times New Roman" pitchFamily="18" charset="0"/>
                <a:cs typeface="Times New Roman" pitchFamily="18" charset="0"/>
              </a:rPr>
              <a:t>+ Gần nguồn nước tưới</a:t>
            </a:r>
          </a:p>
          <a:p>
            <a:pPr marL="0" indent="0">
              <a:buNone/>
            </a:pPr>
            <a:r>
              <a:rPr lang="en-US" smtClean="0">
                <a:latin typeface="Times New Roman" pitchFamily="18" charset="0"/>
                <a:cs typeface="Times New Roman" pitchFamily="18" charset="0"/>
              </a:rPr>
              <a:t>+ Khu trồng rau phải thuận tiện cho cho giao thông phân phối </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63661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06090"/>
          </a:xfrm>
        </p:spPr>
        <p:txBody>
          <a:bodyPr>
            <a:normAutofit/>
          </a:bodyPr>
          <a:lstStyle/>
          <a:p>
            <a:pPr algn="l"/>
            <a:r>
              <a:rPr lang="en-US" sz="3600" smtClean="0">
                <a:latin typeface="Times New Roman" pitchFamily="18" charset="0"/>
                <a:cs typeface="Times New Roman" pitchFamily="18" charset="0"/>
              </a:rPr>
              <a:t>- Bước 2: Cày, bừa, xới đất: </a:t>
            </a:r>
            <a:endParaRPr lang="en-US" sz="3600">
              <a:latin typeface="Times New Roman" pitchFamily="18" charset="0"/>
              <a:cs typeface="Times New Roman" pitchFamily="18" charset="0"/>
            </a:endParaRPr>
          </a:p>
        </p:txBody>
      </p:sp>
      <p:sp>
        <p:nvSpPr>
          <p:cNvPr id="5" name="Content Placeholder 4"/>
          <p:cNvSpPr>
            <a:spLocks noGrp="1"/>
          </p:cNvSpPr>
          <p:nvPr>
            <p:ph idx="1"/>
          </p:nvPr>
        </p:nvSpPr>
        <p:spPr>
          <a:xfrm>
            <a:off x="611560" y="6021288"/>
            <a:ext cx="8229600" cy="608931"/>
          </a:xfrm>
        </p:spPr>
        <p:txBody>
          <a:bodyPr/>
          <a:lstStyle/>
          <a:p>
            <a:pPr marL="0" indent="0" algn="ctr">
              <a:buNone/>
            </a:pPr>
            <a:r>
              <a:rPr lang="en-US" smtClean="0">
                <a:latin typeface="Times New Roman" pitchFamily="18" charset="0"/>
                <a:cs typeface="Times New Roman" pitchFamily="18" charset="0"/>
              </a:rPr>
              <a:t>Bác nông dân hướng dẫn xới đất</a:t>
            </a:r>
            <a:endParaRPr lang="en-US">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908720"/>
            <a:ext cx="7704856" cy="5109369"/>
          </a:xfrm>
          <a:prstGeom prst="rect">
            <a:avLst/>
          </a:prstGeom>
        </p:spPr>
      </p:pic>
    </p:spTree>
    <p:extLst>
      <p:ext uri="{BB962C8B-B14F-4D97-AF65-F5344CB8AC3E}">
        <p14:creationId xmlns:p14="http://schemas.microsoft.com/office/powerpoint/2010/main" val="8701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additive="base">
                                        <p:cTn id="1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45224"/>
            <a:ext cx="8229600" cy="634082"/>
          </a:xfrm>
        </p:spPr>
        <p:txBody>
          <a:bodyPr>
            <a:normAutofit/>
          </a:bodyPr>
          <a:lstStyle/>
          <a:p>
            <a:r>
              <a:rPr lang="en-US" sz="2400" smtClean="0">
                <a:latin typeface="Times New Roman" pitchFamily="18" charset="0"/>
                <a:cs typeface="Times New Roman" pitchFamily="18" charset="0"/>
              </a:rPr>
              <a:t>Theo hướng dẫn của bác một số bạn đã cầm cuốc xới đất</a:t>
            </a:r>
            <a:endParaRPr lang="en-US" sz="240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764704"/>
            <a:ext cx="7416824" cy="4525963"/>
          </a:xfrm>
        </p:spPr>
      </p:pic>
    </p:spTree>
    <p:extLst>
      <p:ext uri="{BB962C8B-B14F-4D97-AF65-F5344CB8AC3E}">
        <p14:creationId xmlns:p14="http://schemas.microsoft.com/office/powerpoint/2010/main" val="376294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Autofit/>
          </a:bodyPr>
          <a:lstStyle/>
          <a:p>
            <a:pPr algn="l"/>
            <a:r>
              <a:rPr lang="en-US" sz="3600" smtClean="0">
                <a:latin typeface="Times New Roman" pitchFamily="18" charset="0"/>
                <a:cs typeface="Times New Roman" pitchFamily="18" charset="0"/>
              </a:rPr>
              <a:t>- Bước 3: Rải rêu</a:t>
            </a:r>
            <a:endParaRPr lang="en-US" sz="360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268760"/>
            <a:ext cx="7848872" cy="5040560"/>
          </a:xfrm>
        </p:spPr>
      </p:pic>
    </p:spTree>
    <p:extLst>
      <p:ext uri="{BB962C8B-B14F-4D97-AF65-F5344CB8AC3E}">
        <p14:creationId xmlns:p14="http://schemas.microsoft.com/office/powerpoint/2010/main" val="407340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en-US" sz="3600" smtClean="0">
                <a:latin typeface="Times New Roman" pitchFamily="18" charset="0"/>
                <a:cs typeface="Times New Roman" pitchFamily="18" charset="0"/>
              </a:rPr>
              <a:t>- Bước 4: Lấp đất:</a:t>
            </a:r>
            <a:endParaRPr lang="en-US" sz="3600">
              <a:latin typeface="Times New Roman" pitchFamily="18" charset="0"/>
              <a:cs typeface="Times New Roman" pitchFamily="18" charset="0"/>
            </a:endParaRPr>
          </a:p>
        </p:txBody>
      </p:sp>
      <p:sp>
        <p:nvSpPr>
          <p:cNvPr id="5" name="Content Placeholder 4"/>
          <p:cNvSpPr>
            <a:spLocks noGrp="1"/>
          </p:cNvSpPr>
          <p:nvPr>
            <p:ph idx="1"/>
          </p:nvPr>
        </p:nvSpPr>
        <p:spPr>
          <a:xfrm>
            <a:off x="457200" y="5661248"/>
            <a:ext cx="8229600" cy="464915"/>
          </a:xfrm>
        </p:spPr>
        <p:txBody>
          <a:bodyPr>
            <a:normAutofit fontScale="92500" lnSpcReduction="20000"/>
          </a:bodyPr>
          <a:lstStyle/>
          <a:p>
            <a:pPr marL="0" indent="0">
              <a:buNone/>
            </a:pPr>
            <a:r>
              <a:rPr lang="en-US" smtClean="0">
                <a:latin typeface="Times New Roman" pitchFamily="18" charset="0"/>
                <a:cs typeface="Times New Roman" pitchFamily="18" charset="0"/>
              </a:rPr>
              <a:t>- Bước 5: Trồng rau</a:t>
            </a:r>
            <a:endParaRPr lang="en-US">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24744"/>
            <a:ext cx="7632848" cy="4320480"/>
          </a:xfrm>
          <a:prstGeom prst="rect">
            <a:avLst/>
          </a:prstGeom>
        </p:spPr>
      </p:pic>
    </p:spTree>
    <p:extLst>
      <p:ext uri="{BB962C8B-B14F-4D97-AF65-F5344CB8AC3E}">
        <p14:creationId xmlns:p14="http://schemas.microsoft.com/office/powerpoint/2010/main" val="102406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2060848"/>
            <a:ext cx="8229600" cy="4065315"/>
          </a:xfrm>
        </p:spPr>
        <p:txBody>
          <a:bodyPr/>
          <a:lstStyle/>
          <a:p>
            <a:pPr marL="0" indent="0">
              <a:buNone/>
            </a:pPr>
            <a:r>
              <a:rPr lang="en-US" dirty="0" err="1" smtClean="0">
                <a:latin typeface="Times New Roman" pitchFamily="18" charset="0"/>
                <a:cs typeface="Times New Roman" pitchFamily="18" charset="0"/>
              </a:rPr>
              <a:t>Tiếp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theo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thiệu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vườn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24 </a:t>
            </a:r>
            <a:r>
              <a:rPr lang="en-US" dirty="0" err="1" smtClean="0">
                <a:latin typeface="Times New Roman" pitchFamily="18" charset="0"/>
                <a:cs typeface="Times New Roman" pitchFamily="18" charset="0"/>
              </a:rPr>
              <a:t>loại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chủ</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yếu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ngắn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từ</a:t>
            </a:r>
            <a:r>
              <a:rPr lang="en-US" dirty="0" smtClean="0">
                <a:latin typeface="Times New Roman" pitchFamily="18" charset="0"/>
                <a:cs typeface="Times New Roman" pitchFamily="18" charset="0"/>
              </a:rPr>
              <a:t> 20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25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1 </a:t>
            </a:r>
            <a:r>
              <a:rPr lang="en-US" dirty="0" err="1" smtClean="0">
                <a:latin typeface="Times New Roman" pitchFamily="18" charset="0"/>
                <a:cs typeface="Times New Roman" pitchFamily="18" charset="0"/>
              </a:rPr>
              <a:t>loài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dài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hành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quanh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hẹ</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34464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524824"/>
            <a:ext cx="4945716" cy="329800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717" y="1"/>
            <a:ext cx="4198284" cy="352482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5717" y="3524825"/>
            <a:ext cx="4198283" cy="329800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4945716" cy="3524824"/>
          </a:xfrm>
          <a:prstGeom prst="rect">
            <a:avLst/>
          </a:prstGeom>
        </p:spPr>
      </p:pic>
    </p:spTree>
    <p:extLst>
      <p:ext uri="{BB962C8B-B14F-4D97-AF65-F5344CB8AC3E}">
        <p14:creationId xmlns:p14="http://schemas.microsoft.com/office/powerpoint/2010/main" val="2604910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32656"/>
            <a:ext cx="8229600" cy="5793507"/>
          </a:xfrm>
        </p:spPr>
        <p:txBody>
          <a:bodyPr/>
          <a:lstStyle/>
          <a:p>
            <a:pPr marL="0" indent="0">
              <a:buNone/>
            </a:pPr>
            <a:r>
              <a:rPr lang="en-US" smtClean="0">
                <a:latin typeface="Times New Roman" pitchFamily="18" charset="0"/>
                <a:cs typeface="Times New Roman" pitchFamily="18" charset="0"/>
              </a:rPr>
              <a:t>Bác cũng chia sẻ về những khó khăn và thuận lợi trong việc trồng rau sạch:</a:t>
            </a:r>
          </a:p>
          <a:p>
            <a:pPr marL="0" indent="0">
              <a:buNone/>
            </a:pPr>
            <a:r>
              <a:rPr lang="en-US" smtClean="0">
                <a:latin typeface="Times New Roman" pitchFamily="18" charset="0"/>
                <a:cs typeface="Times New Roman" pitchFamily="18" charset="0"/>
              </a:rPr>
              <a:t>- Thuận lợi: lượng tiêu thụ rau lớn, đảm bảo được vệ sinh an toàn thực phẩm</a:t>
            </a:r>
          </a:p>
          <a:p>
            <a:pPr marL="0" indent="0">
              <a:buNone/>
            </a:pPr>
            <a:r>
              <a:rPr lang="en-US" smtClean="0">
                <a:latin typeface="Times New Roman" pitchFamily="18" charset="0"/>
                <a:cs typeface="Times New Roman" pitchFamily="18" charset="0"/>
              </a:rPr>
              <a:t>- Khó khăn: sâu bọ nhiều, khó để diệt</a:t>
            </a:r>
            <a:endParaRPr lang="en-US">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94" y="3140968"/>
            <a:ext cx="7992887" cy="3717032"/>
          </a:xfrm>
          <a:prstGeom prst="rect">
            <a:avLst/>
          </a:prstGeom>
        </p:spPr>
      </p:pic>
    </p:spTree>
    <p:extLst>
      <p:ext uri="{BB962C8B-B14F-4D97-AF65-F5344CB8AC3E}">
        <p14:creationId xmlns:p14="http://schemas.microsoft.com/office/powerpoint/2010/main" val="233103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latin typeface="Times New Roman" pitchFamily="18" charset="0"/>
                <a:cs typeface="Times New Roman" pitchFamily="18" charset="0"/>
              </a:rPr>
              <a:t>III/ Trở về:</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539552" y="1484784"/>
            <a:ext cx="8229600" cy="4641379"/>
          </a:xfrm>
        </p:spPr>
        <p:txBody>
          <a:bodyPr>
            <a:normAutofit lnSpcReduction="10000"/>
          </a:bodyPr>
          <a:lstStyle/>
          <a:p>
            <a:pPr marL="0" indent="0" algn="just">
              <a:buNone/>
            </a:pPr>
            <a:r>
              <a:rPr lang="en-US" smtClean="0">
                <a:latin typeface="Times New Roman" pitchFamily="18" charset="0"/>
                <a:cs typeface="Times New Roman" pitchFamily="18" charset="0"/>
              </a:rPr>
              <a:t> Buổi ngoại khóa kết thúc, mọi người đều vui vẻ, tuy đường đi dài nhưng ai nấy đều cảm thấy hài lòng với chuyến đi này. Qua buổi ngoại khóa đã giúp chúng em hiểu rõ hơn về cây trồng không chỉ qua sách vở mà còn cả thực tế, biết được thế nào là rau sạch, và cách người dân trồng rau sạch như thế nào. Đây là chuyến đi rất ý nghĩa với chúng em, và rất mong nhà trường sẽ tạo điều kiện để có những chuyến trải nghiệm thực tế như thế này nhiều hơn nữa.</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8978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Một số hình ảnh của buổi ngoại khóa:</a:t>
            </a:r>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268760"/>
            <a:ext cx="8496943" cy="5472608"/>
          </a:xfrm>
        </p:spPr>
      </p:pic>
    </p:spTree>
    <p:extLst>
      <p:ext uri="{BB962C8B-B14F-4D97-AF65-F5344CB8AC3E}">
        <p14:creationId xmlns:p14="http://schemas.microsoft.com/office/powerpoint/2010/main" val="31416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48680"/>
            <a:ext cx="8229600" cy="5577483"/>
          </a:xfrm>
        </p:spPr>
        <p:txBody>
          <a:bodyPr/>
          <a:lstStyle/>
          <a:p>
            <a:pPr marL="0" indent="0">
              <a:buNone/>
            </a:pPr>
            <a:endParaRPr lang="en-US" smtClean="0">
              <a:latin typeface="Times New Roman" pitchFamily="18" charset="0"/>
              <a:cs typeface="Times New Roman" pitchFamily="18" charset="0"/>
            </a:endParaRPr>
          </a:p>
          <a:p>
            <a:pPr marL="0" indent="0">
              <a:buNone/>
            </a:pPr>
            <a:r>
              <a:rPr lang="en-US" smtClean="0">
                <a:latin typeface="Times New Roman" pitchFamily="18" charset="0"/>
                <a:cs typeface="Times New Roman" pitchFamily="18" charset="0"/>
              </a:rPr>
              <a:t>      </a:t>
            </a:r>
            <a:r>
              <a:rPr lang="en-US" sz="3600" smtClean="0">
                <a:latin typeface="Times New Roman" pitchFamily="18" charset="0"/>
                <a:cs typeface="Times New Roman" pitchFamily="18" charset="0"/>
              </a:rPr>
              <a:t>Họ và tên:</a:t>
            </a:r>
          </a:p>
          <a:p>
            <a:pPr marL="0" indent="0">
              <a:buNone/>
            </a:pPr>
            <a:r>
              <a:rPr lang="en-US">
                <a:latin typeface="Times New Roman" pitchFamily="18" charset="0"/>
                <a:cs typeface="Times New Roman" pitchFamily="18" charset="0"/>
              </a:rPr>
              <a:t> </a:t>
            </a:r>
            <a:r>
              <a:rPr lang="en-US" smtClean="0">
                <a:latin typeface="Times New Roman" pitchFamily="18" charset="0"/>
                <a:cs typeface="Times New Roman" pitchFamily="18" charset="0"/>
              </a:rPr>
              <a:t>     1. Vũ Ánh Vy</a:t>
            </a:r>
          </a:p>
          <a:p>
            <a:pPr marL="0" indent="0">
              <a:buNone/>
            </a:pPr>
            <a:r>
              <a:rPr lang="en-US" smtClean="0">
                <a:latin typeface="Times New Roman" pitchFamily="18" charset="0"/>
                <a:cs typeface="Times New Roman" pitchFamily="18" charset="0"/>
              </a:rPr>
              <a:t>      2. Nguyễn Văn Minh</a:t>
            </a:r>
          </a:p>
          <a:p>
            <a:pPr marL="0" indent="0">
              <a:buNone/>
            </a:pPr>
            <a:r>
              <a:rPr lang="en-US" smtClean="0">
                <a:latin typeface="Times New Roman" pitchFamily="18" charset="0"/>
                <a:cs typeface="Times New Roman" pitchFamily="18" charset="0"/>
              </a:rPr>
              <a:t>      3. Nguyễn Việt Hưng</a:t>
            </a:r>
          </a:p>
          <a:p>
            <a:pPr marL="0" indent="0">
              <a:buNone/>
            </a:pPr>
            <a:r>
              <a:rPr lang="en-US" smtClean="0">
                <a:latin typeface="Times New Roman" pitchFamily="18" charset="0"/>
                <a:cs typeface="Times New Roman" pitchFamily="18" charset="0"/>
              </a:rPr>
              <a:t>      4. Lý Văn Phúc</a:t>
            </a:r>
          </a:p>
          <a:p>
            <a:pPr marL="0" indent="0">
              <a:buNone/>
            </a:pPr>
            <a:r>
              <a:rPr lang="en-US" smtClean="0">
                <a:latin typeface="Times New Roman" pitchFamily="18" charset="0"/>
                <a:cs typeface="Times New Roman" pitchFamily="18" charset="0"/>
              </a:rPr>
              <a:t>      5. Nguyễn Tuấn Mạnh Hùng</a:t>
            </a:r>
          </a:p>
          <a:p>
            <a:pPr marL="0" indent="0">
              <a:buNone/>
            </a:pPr>
            <a:r>
              <a:rPr lang="en-US" smtClean="0">
                <a:latin typeface="Times New Roman" pitchFamily="18" charset="0"/>
                <a:cs typeface="Times New Roman" pitchFamily="18" charset="0"/>
              </a:rPr>
              <a:t>      6. Phạm Thị Thanh Quyên</a:t>
            </a:r>
          </a:p>
          <a:p>
            <a:pPr marL="0" indent="0">
              <a:buNone/>
            </a:pPr>
            <a:r>
              <a:rPr lang="en-US" smtClean="0">
                <a:latin typeface="Times New Roman" pitchFamily="18" charset="0"/>
                <a:cs typeface="Times New Roman" pitchFamily="18" charset="0"/>
              </a:rPr>
              <a:t>      7. Nguyễn Thị Ánh Tuyết</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8831457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32656"/>
            <a:ext cx="4644008" cy="3024336"/>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32656"/>
            <a:ext cx="4464496" cy="302433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08" y="3356992"/>
            <a:ext cx="4772352" cy="331236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4008" y="3356992"/>
            <a:ext cx="4499991" cy="3312368"/>
          </a:xfrm>
          <a:prstGeom prst="rect">
            <a:avLst/>
          </a:prstGeom>
        </p:spPr>
      </p:pic>
    </p:spTree>
    <p:extLst>
      <p:ext uri="{BB962C8B-B14F-4D97-AF65-F5344CB8AC3E}">
        <p14:creationId xmlns:p14="http://schemas.microsoft.com/office/powerpoint/2010/main" val="21916515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Một số hình ảnh của buổi ngoại khóa:</a:t>
            </a:r>
            <a:endParaRPr lang="en-US">
              <a:latin typeface="Times New Roman" pitchFamily="18" charset="0"/>
              <a:cs typeface="Times New Roman" pitchFamily="18" charset="0"/>
            </a:endParaRPr>
          </a:p>
        </p:txBody>
      </p:sp>
      <p:pic>
        <p:nvPicPr>
          <p:cNvPr id="2050" name="Picture 2" descr="C:\Users\admin\Pictures\20180329_14583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600200"/>
            <a:ext cx="8352928" cy="514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4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Một số hình ảnh của buổi ngoại khóa:</a:t>
            </a:r>
            <a:endParaRPr lang="en-US">
              <a:latin typeface="Times New Roman" pitchFamily="18" charset="0"/>
              <a:cs typeface="Times New Roman" pitchFamily="18" charset="0"/>
            </a:endParaRPr>
          </a:p>
        </p:txBody>
      </p:sp>
      <p:pic>
        <p:nvPicPr>
          <p:cNvPr id="1026" name="Picture 2" descr="C:\Users\admin\Pictures\FB_IMG_15226311176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600200"/>
            <a:ext cx="7704856" cy="50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60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Một số hình ảnh của buổi ngoại khóa:</a:t>
            </a:r>
            <a:endParaRPr lang="en-US">
              <a:latin typeface="Times New Roman" pitchFamily="18" charset="0"/>
              <a:cs typeface="Times New Roman" pitchFamily="18" charset="0"/>
            </a:endParaRPr>
          </a:p>
        </p:txBody>
      </p:sp>
      <p:pic>
        <p:nvPicPr>
          <p:cNvPr id="2050" name="Picture 2" descr="C:\Users\admin\Pictures\FB_IMG_152263107743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600200"/>
            <a:ext cx="7848871" cy="4997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07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latin typeface="Times New Roman" pitchFamily="18" charset="0"/>
                <a:cs typeface="Times New Roman" pitchFamily="18" charset="0"/>
              </a:rPr>
              <a:t>Một số hình ảnh của buổi ngoại khóa:</a:t>
            </a:r>
            <a:endParaRPr lang="en-US">
              <a:latin typeface="Times New Roman" pitchFamily="18" charset="0"/>
              <a:cs typeface="Times New Roman" pitchFamily="18" charset="0"/>
            </a:endParaRPr>
          </a:p>
        </p:txBody>
      </p:sp>
      <p:pic>
        <p:nvPicPr>
          <p:cNvPr id="3075" name="Picture 3" descr="C:\Users\admin\Pictures\FB_IMG_152263113607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628800"/>
            <a:ext cx="748883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26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pPr algn="l"/>
            <a:r>
              <a:rPr lang="en-US" smtClean="0">
                <a:solidFill>
                  <a:srgbClr val="FF0000"/>
                </a:solidFill>
                <a:latin typeface="Times New Roman" pitchFamily="18" charset="0"/>
                <a:cs typeface="Times New Roman" pitchFamily="18" charset="0"/>
              </a:rPr>
              <a:t>I/ Bắt đầu buổi ngoại khóa</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68760"/>
            <a:ext cx="8229600" cy="4857403"/>
          </a:xfrm>
        </p:spPr>
        <p:txBody>
          <a:bodyPr/>
          <a:lstStyle/>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xe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lúc</a:t>
            </a:r>
            <a:r>
              <a:rPr lang="en-US" dirty="0" smtClean="0">
                <a:latin typeface="Times New Roman" pitchFamily="18" charset="0"/>
                <a:cs typeface="Times New Roman" pitchFamily="18" charset="0"/>
              </a:rPr>
              <a:t> 13h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bắt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đầu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đến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Quế</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Hội</a:t>
            </a:r>
            <a:r>
              <a:rPr lang="en-US" dirty="0" smtClean="0">
                <a:latin typeface="Times New Roman" pitchFamily="18" charset="0"/>
                <a:cs typeface="Times New Roman" pitchFamily="18" charset="0"/>
              </a:rPr>
              <a:t> An.</a:t>
            </a:r>
          </a:p>
          <a:p>
            <a:pPr marL="0" indent="0">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tất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cả</a:t>
            </a:r>
            <a:r>
              <a:rPr lang="en-US" dirty="0" smtClean="0">
                <a:latin typeface="Times New Roman" pitchFamily="18" charset="0"/>
                <a:cs typeface="Times New Roman" pitchFamily="18" charset="0"/>
              </a:rPr>
              <a:t> 24 </a:t>
            </a:r>
            <a:r>
              <a:rPr lang="en-US" dirty="0" err="1" smtClean="0">
                <a:latin typeface="Times New Roman" pitchFamily="18" charset="0"/>
                <a:cs typeface="Times New Roman" pitchFamily="18" charset="0"/>
              </a:rPr>
              <a:t>học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cùng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tổ</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sinh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tham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buổi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ngoại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khóa</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8158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en-US" smtClean="0">
                <a:solidFill>
                  <a:srgbClr val="FF0000"/>
                </a:solidFill>
                <a:latin typeface="Times New Roman" pitchFamily="18" charset="0"/>
                <a:cs typeface="Times New Roman" pitchFamily="18" charset="0"/>
              </a:rPr>
              <a:t>II/ Làng rau Trà Quế:</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980728"/>
            <a:ext cx="8229600" cy="5145435"/>
          </a:xfrm>
        </p:spPr>
        <p:txBody>
          <a:bodyPr/>
          <a:lstStyle/>
          <a:p>
            <a:pPr marL="0" indent="0" algn="just">
              <a:buNone/>
            </a:pPr>
            <a:r>
              <a:rPr lang="en-US" smtClean="0">
                <a:latin typeface="Times New Roman" pitchFamily="18" charset="0"/>
                <a:cs typeface="Times New Roman" pitchFamily="18" charset="0"/>
              </a:rPr>
              <a:t>Bước xuống xe, chúng em thật sự cảm nhận được không khí trong lành tại nơi này, một nơi thanh bình như thế này quả thật là một điểm đến thú vị. Sau đấy chúng em được một bác nông dân hướng dẫn vào vườn rau và biết được một số thông tin:</a:t>
            </a:r>
          </a:p>
          <a:p>
            <a:pPr marL="0" indent="0">
              <a:buNone/>
            </a:pPr>
            <a:endParaRPr lang="en-US">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933056"/>
            <a:ext cx="4457359" cy="292494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904049"/>
            <a:ext cx="4104456" cy="2953951"/>
          </a:xfrm>
          <a:prstGeom prst="rect">
            <a:avLst/>
          </a:prstGeom>
        </p:spPr>
      </p:pic>
    </p:spTree>
    <p:extLst>
      <p:ext uri="{BB962C8B-B14F-4D97-AF65-F5344CB8AC3E}">
        <p14:creationId xmlns:p14="http://schemas.microsoft.com/office/powerpoint/2010/main" val="245199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2653"/>
            <a:ext cx="8229600" cy="706090"/>
          </a:xfrm>
        </p:spPr>
        <p:txBody>
          <a:bodyPr>
            <a:normAutofit fontScale="90000"/>
          </a:bodyPr>
          <a:lstStyle/>
          <a:p>
            <a:pPr algn="l"/>
            <a:r>
              <a:rPr lang="en-US" dirty="0" smtClean="0">
                <a:solidFill>
                  <a:srgbClr val="FF0000"/>
                </a:solidFill>
                <a:latin typeface="Times New Roman" pitchFamily="18" charset="0"/>
                <a:cs typeface="Times New Roman" pitchFamily="18" charset="0"/>
              </a:rPr>
              <a:t>II/ </a:t>
            </a:r>
            <a:r>
              <a:rPr lang="en-US" dirty="0" err="1" smtClean="0">
                <a:solidFill>
                  <a:srgbClr val="FF0000"/>
                </a:solidFill>
                <a:latin typeface="Times New Roman" pitchFamily="18" charset="0"/>
                <a:cs typeface="Times New Roman" pitchFamily="18" charset="0"/>
              </a:rPr>
              <a:t>Làng</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rau</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Trà</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Quế</a:t>
            </a:r>
            <a:r>
              <a:rPr lang="en-US" dirty="0" smtClean="0">
                <a:solidFill>
                  <a:srgbClr val="FF0000"/>
                </a:solidFill>
                <a:latin typeface="Times New Roman" pitchFamily="18" charset="0"/>
                <a:cs typeface="Times New Roman" pitchFamily="18" charset="0"/>
              </a:rPr>
              <a:t>:</a:t>
            </a: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95536" y="620688"/>
            <a:ext cx="8229600" cy="5145435"/>
          </a:xfrm>
        </p:spPr>
        <p:txBody>
          <a:bodyPr/>
          <a:lstStyle/>
          <a:p>
            <a:pPr marL="0" indent="0" algn="just">
              <a:buNone/>
            </a:pPr>
            <a:r>
              <a:rPr lang="en-US" dirty="0" err="1" smtClean="0">
                <a:latin typeface="Times New Roman" pitchFamily="18" charset="0"/>
                <a:cs typeface="Times New Roman" pitchFamily="18" charset="0"/>
              </a:rPr>
              <a:t>Chúng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vườn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rau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biết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được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một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số</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tin:</a:t>
            </a:r>
          </a:p>
          <a:p>
            <a:pPr marL="0" indent="0">
              <a:buNone/>
            </a:pPr>
            <a:endParaRPr lang="en-US" dirty="0">
              <a:latin typeface="Times New Roman" pitchFamily="18" charset="0"/>
              <a:cs typeface="Times New Roman" pitchFamily="18" charset="0"/>
            </a:endParaRPr>
          </a:p>
        </p:txBody>
      </p:sp>
      <p:pic>
        <p:nvPicPr>
          <p:cNvPr id="1026" name="Picture 2" descr="C:\Users\admin\Pictures\20180329_143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8352928" cy="484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FF0000"/>
                </a:solidFill>
                <a:latin typeface="Times New Roman" pitchFamily="18" charset="0"/>
                <a:cs typeface="Times New Roman" pitchFamily="18" charset="0"/>
              </a:rPr>
              <a:t>1. Thế nào là rau sạch</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r>
              <a:rPr lang="en-US" smtClean="0">
                <a:latin typeface="Times New Roman" pitchFamily="18" charset="0"/>
                <a:cs typeface="Times New Roman" pitchFamily="18" charset="0"/>
              </a:rPr>
              <a:t>Rau sạch là rau được sản xuất  theo quy trình </a:t>
            </a:r>
            <a:r>
              <a:rPr lang="vi-VN">
                <a:latin typeface="Times New Roman" pitchFamily="18" charset="0"/>
                <a:cs typeface="Times New Roman" pitchFamily="18" charset="0"/>
              </a:rPr>
              <a:t>kỹ thuật bảo đảm được tiêu chuẩn sau: Hạn chế đến mức thấp nhất việc sử dụng phân hóa học, thuốc trừ sâu, thuốc kích thích... nhằm giảm tối đa lượng độc tố tồn đọng trong rau như nitrat, thuốc trừ sâu, kim loại nặng và vi sinh vật gây bệnh.</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70942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mtClean="0">
                <a:solidFill>
                  <a:srgbClr val="FF0000"/>
                </a:solidFill>
                <a:latin typeface="Times New Roman" pitchFamily="18" charset="0"/>
                <a:cs typeface="Times New Roman" pitchFamily="18" charset="0"/>
              </a:rPr>
              <a:t>2. Quy trình trồng rau sạch</a:t>
            </a:r>
            <a:endParaRPr lang="en-US">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lgn="just">
              <a:buNone/>
            </a:pPr>
            <a:r>
              <a:rPr lang="en-US" smtClean="0">
                <a:latin typeface="Times New Roman" pitchFamily="18" charset="0"/>
                <a:cs typeface="Times New Roman" pitchFamily="18" charset="0"/>
              </a:rPr>
              <a:t>a) Về đất trồng:</a:t>
            </a:r>
          </a:p>
          <a:p>
            <a:pPr marL="0" indent="0" algn="just">
              <a:buNone/>
            </a:pPr>
            <a:r>
              <a:rPr lang="en-US" smtClean="0">
                <a:latin typeface="Times New Roman" pitchFamily="18" charset="0"/>
                <a:cs typeface="Times New Roman" pitchFamily="18" charset="0"/>
              </a:rPr>
              <a:t> </a:t>
            </a:r>
            <a:r>
              <a:rPr lang="vi-VN">
                <a:latin typeface="Times New Roman" pitchFamily="18" charset="0"/>
                <a:cs typeface="Times New Roman" pitchFamily="18" charset="0"/>
              </a:rPr>
              <a:t>Đất để sản xuất "rau an toàn", không trực tiếp chịu ảnh hưởng xấu của các chất thải công nghiệp, giao thông khu dân cư tập trung, bệnh viện, nghĩa trang, không nhiễm các hóa chất độc hại cho người và môi trường.</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39833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pPr algn="l"/>
            <a:r>
              <a:rPr lang="en-US" smtClean="0">
                <a:latin typeface="Times New Roman" pitchFamily="18" charset="0"/>
                <a:cs typeface="Times New Roman" pitchFamily="18" charset="0"/>
              </a:rPr>
              <a:t>b) Về phân bón</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124744"/>
            <a:ext cx="8229600" cy="5001419"/>
          </a:xfrm>
        </p:spPr>
        <p:txBody>
          <a:bodyPr/>
          <a:lstStyle/>
          <a:p>
            <a:pPr algn="just"/>
            <a:r>
              <a:rPr lang="vi-VN">
                <a:latin typeface="Times New Roman" pitchFamily="18" charset="0"/>
                <a:cs typeface="Times New Roman" pitchFamily="18" charset="0"/>
              </a:rPr>
              <a:t>Chỉ dùng phân hữu cơ như phân xanh, phân chuồng đã được ủ hoai mục, tuyệt đối không dùng các loại phân hữu cơ còn tươi (phân bắc, phân chuồng, phân rác ...). Sử dụng hợp lý và cân đối các loại phân (hữu cơ, vô cơ ...). Số lượng phân dựa trên tiêu chuẩn cụ thể quy định trong các quy trình của từng loại </a:t>
            </a:r>
            <a:r>
              <a:rPr lang="vi-VN" smtClean="0">
                <a:latin typeface="Times New Roman" pitchFamily="18" charset="0"/>
                <a:cs typeface="Times New Roman" pitchFamily="18" charset="0"/>
              </a:rPr>
              <a:t>rau</a:t>
            </a:r>
            <a:r>
              <a:rPr lang="en-US" smtClean="0">
                <a:latin typeface="Times New Roman" pitchFamily="18" charset="0"/>
                <a:cs typeface="Times New Roman" pitchFamily="18" charset="0"/>
              </a:rPr>
              <a:t>.</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6510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pPr algn="l"/>
            <a:r>
              <a:rPr lang="en-US" smtClean="0">
                <a:latin typeface="Times New Roman" pitchFamily="18" charset="0"/>
                <a:cs typeface="Times New Roman" pitchFamily="18" charset="0"/>
              </a:rPr>
              <a:t>c) Về nước tưới</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57200" y="1052736"/>
            <a:ext cx="8229600" cy="5073427"/>
          </a:xfrm>
        </p:spPr>
        <p:txBody>
          <a:bodyPr/>
          <a:lstStyle/>
          <a:p>
            <a:pPr marL="0" indent="0" algn="just">
              <a:buNone/>
            </a:pPr>
            <a:r>
              <a:rPr lang="en-US" smtClean="0">
                <a:latin typeface="Times New Roman" pitchFamily="18" charset="0"/>
                <a:cs typeface="Times New Roman" pitchFamily="18" charset="0"/>
              </a:rPr>
              <a:t>-Làng rau Trà Quế được sử dụng 100% nước tưới từ giếng khoan không bị ô nhiễm các chất độc hại, và có vòi phun nước tự động.</a:t>
            </a:r>
            <a:endParaRPr lang="en-US">
              <a:latin typeface="Times New Roman" pitchFamily="18" charset="0"/>
              <a:cs typeface="Times New Roman" pitchFamily="18" charset="0"/>
            </a:endParaRPr>
          </a:p>
          <a:p>
            <a:pPr marL="0" indent="0" algn="just">
              <a:buNone/>
            </a:pPr>
            <a:r>
              <a:rPr lang="en-US" smtClean="0">
                <a:latin typeface="Times New Roman" pitchFamily="18" charset="0"/>
                <a:cs typeface="Times New Roman" pitchFamily="18" charset="0"/>
              </a:rPr>
              <a:t>d) Về phòng trừ sâu bệnh:</a:t>
            </a:r>
          </a:p>
          <a:p>
            <a:pPr marL="0" indent="0" algn="just">
              <a:buNone/>
            </a:pPr>
            <a:r>
              <a:rPr lang="en-US" smtClean="0">
                <a:latin typeface="Times New Roman" pitchFamily="18" charset="0"/>
                <a:cs typeface="Times New Roman" pitchFamily="18" charset="0"/>
              </a:rPr>
              <a:t>- Áp dụng biện pháp dùng “thiên địch” để phòng trừ sâu bệnh gây hại</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27689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838</Words>
  <Application>Microsoft Office PowerPoint</Application>
  <PresentationFormat>On-screen Show (4:3)</PresentationFormat>
  <Paragraphs>51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Chào Mừng Đến Với Bài Giới Thiệu Chuyến Thực Tế Sinh Học  Về Vườn Rau Trà Quế - Hội An  Ngày thực hiện : 29/03/2018   Nhóm thực hiện: 11/1</vt:lpstr>
      <vt:lpstr>PowerPoint Presentation</vt:lpstr>
      <vt:lpstr>I/ Bắt đầu buổi ngoại khóa</vt:lpstr>
      <vt:lpstr>II/ Làng rau Trà Quế:</vt:lpstr>
      <vt:lpstr>II/ Làng rau Trà Quế:</vt:lpstr>
      <vt:lpstr>1. Thế nào là rau sạch</vt:lpstr>
      <vt:lpstr>2. Quy trình trồng rau sạch</vt:lpstr>
      <vt:lpstr>b) Về phân bón</vt:lpstr>
      <vt:lpstr>c) Về nước tưới</vt:lpstr>
      <vt:lpstr>PowerPoint Presentation</vt:lpstr>
      <vt:lpstr>- Bước 2: Cày, bừa, xới đất: </vt:lpstr>
      <vt:lpstr>Theo hướng dẫn của bác một số bạn đã cầm cuốc xới đất</vt:lpstr>
      <vt:lpstr>- Bước 3: Rải rêu</vt:lpstr>
      <vt:lpstr>- Bước 4: Lấp đất:</vt:lpstr>
      <vt:lpstr>PowerPoint Presentation</vt:lpstr>
      <vt:lpstr>PowerPoint Presentation</vt:lpstr>
      <vt:lpstr>PowerPoint Presentation</vt:lpstr>
      <vt:lpstr>III/ Trở về:</vt:lpstr>
      <vt:lpstr>Một số hình ảnh của buổi ngoại khóa:</vt:lpstr>
      <vt:lpstr>PowerPoint Presentation</vt:lpstr>
      <vt:lpstr>Một số hình ảnh của buổi ngoại khóa:</vt:lpstr>
      <vt:lpstr>Một số hình ảnh của buổi ngoại khóa:</vt:lpstr>
      <vt:lpstr>Một số hình ảnh của buổi ngoại khóa:</vt:lpstr>
      <vt:lpstr>Một số hình ảnh của buổi ngoại khóa:</vt:lpstr>
    </vt:vector>
  </TitlesOfParts>
  <Company>Truong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24</cp:revision>
  <dcterms:created xsi:type="dcterms:W3CDTF">2018-03-30T11:33:02Z</dcterms:created>
  <dcterms:modified xsi:type="dcterms:W3CDTF">2018-04-02T01:21:01Z</dcterms:modified>
</cp:coreProperties>
</file>